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527" r:id="rId5"/>
    <p:sldId id="545" r:id="rId6"/>
    <p:sldId id="570" r:id="rId7"/>
    <p:sldId id="546" r:id="rId8"/>
    <p:sldId id="416" r:id="rId9"/>
    <p:sldId id="571" r:id="rId10"/>
    <p:sldId id="531" r:id="rId11"/>
    <p:sldId id="550" r:id="rId12"/>
    <p:sldId id="572" r:id="rId13"/>
    <p:sldId id="520" r:id="rId14"/>
    <p:sldId id="567" r:id="rId15"/>
    <p:sldId id="426" r:id="rId16"/>
    <p:sldId id="427" r:id="rId17"/>
    <p:sldId id="555" r:id="rId18"/>
    <p:sldId id="557" r:id="rId19"/>
    <p:sldId id="574" r:id="rId20"/>
    <p:sldId id="575" r:id="rId21"/>
    <p:sldId id="563" r:id="rId22"/>
    <p:sldId id="564" r:id="rId23"/>
    <p:sldId id="565" r:id="rId24"/>
    <p:sldId id="568" r:id="rId25"/>
    <p:sldId id="569" r:id="rId26"/>
    <p:sldId id="576" r:id="rId27"/>
    <p:sldId id="558" r:id="rId28"/>
    <p:sldId id="566" r:id="rId29"/>
    <p:sldId id="3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tiff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tiff>
</file>

<file path=ppt/media/image19.jpg>
</file>

<file path=ppt/media/image2.tiff>
</file>

<file path=ppt/media/image20.tiff>
</file>

<file path=ppt/media/image3.tiff>
</file>

<file path=ppt/media/image5.tiff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132A90-4C56-4647-BE32-30C5990AF13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565166-C44C-7A45-BA3B-B47F1884FF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31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2AE00-8123-8443-87F9-E82CF20E5D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98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65166-C44C-7A45-BA3B-B47F1884FF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48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65166-C44C-7A45-BA3B-B47F1884FFE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14F87-4F40-F44F-9C1F-350F995F7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04330-C43D-3646-95E1-43214EB2B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254E0-9479-1B47-87EE-8D4E89611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7BBED-34D0-9A41-BD1B-90BA0F7AF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D0814-EA30-3441-AF6D-4CACC2404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93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C6685-C8AB-384F-8333-D0326B92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40FB2C-0351-4A4E-A042-FD4B2A49E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A5AA2-18A2-5F4F-9438-A1BF75072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23133-7D39-5743-9DD5-0B21DAB2F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FEFE3-92D5-2A48-83D7-5D50BDFA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07D2A5-B1CF-6B41-8572-13BB355700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86AF3F-3464-A246-923C-1A9346B24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FA0CC-BA59-A94B-A031-0538B9A99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E64F4-998B-8C43-B762-5D9DFAD34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3E4AE-762F-6A46-B610-16FB45562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186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8217D-827E-2047-A40B-D8F418B8C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6D8F3-34CA-3346-8E82-9039BDE15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EB814-5079-FF49-8515-D33F1E6AB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DB2AA-0978-9C40-AE4F-CD3969F7F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4188A-C034-F14E-A00A-9F870D4FD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31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B8CC6-9A40-D74F-93B8-33EAA593C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5656A-2D6F-AE46-8857-33A15AE99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19001-E956-BD4A-ADD4-4B59FBD94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5667C-1193-7C4A-AE20-8FA7EAE0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144F0-D0A8-BF40-AAE1-6E38D70C3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14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230C-A739-6C4F-9FC5-C3FC3466B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BC557-C6CB-074A-B904-E7DB692D14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EEF2ED-3427-A849-B3B3-9FC665EFC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4F06A-4E19-4441-8EF5-2789D3DB1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2AB46-92DB-914E-8645-053C30F59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41EE9D-699C-EF44-B342-B3A31D452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63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A5290-5189-8144-9A85-30276D666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87A51-A98A-B541-B0BF-8CCAF2637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D790F-9358-D54A-B861-6F5E979A0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77A2A5-3DFC-7745-8EC4-92E4B25BFD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BB42F-09E5-5849-993F-92073E94E5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9AC027-305E-C443-A3FF-53763B222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2592FD-65C9-C147-B1F8-14D04C479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55D64C-8B85-2140-BD97-F98DB65FD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50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EB9A4-729B-7A4F-BDCF-0E618B57C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2126B-DACB-8641-8CFA-7CA86422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AD5DE-C847-AF4F-BE53-787226C2C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D523E1-4E26-9F4D-BB7F-681A78A65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73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024ED5-18A5-334E-A5C2-D1118CDB9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F1A335-3122-A54D-A415-4B76F6779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51D8A-0BB3-044F-912A-79C8A42D7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19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202B-FA4F-594A-B39E-B85642777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AA5A6-5235-C047-A842-F3EF086F1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B0452A-A5B5-CB4C-9001-052E72613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BA5DD-4591-7644-A35A-E5CF04CD5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E1D97B-EA3C-7F40-9D60-9309D5F6A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49EE6-4917-0F41-9FCE-92885543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2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93321-DFF6-C548-B567-743E6D3FF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202651-2450-3540-A26A-C3D4113ADF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8C77A-0E1D-924E-BD07-A44DBD65E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366D-8E96-884A-9134-75323F32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C19DF-ED49-6248-888F-3450C6414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29245-9D23-454E-8CF9-069E7216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0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0E030C-D022-1F49-BC92-FE922307D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8123D-156D-6E40-9566-5D7CFDA76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E8150-9FC6-F246-AAA0-FF488980BC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DEBF2-0F78-2444-A462-85B44F822121}" type="datetimeFigureOut">
              <a:rPr lang="en-US" smtClean="0"/>
              <a:t>11/20/20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69CF0-527E-6247-9FE5-6F54A48C4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57A14-E8A0-404C-AB09-6F2D00AE0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54360-7714-AF4B-A7E6-55CC7C3AF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2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A64556-A96C-6B4C-9CF7-4819E385BE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336"/>
            <a:ext cx="12192001" cy="68506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77EC97-5665-D445-82AE-2292FAF6A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3015"/>
            <a:ext cx="9144000" cy="2076948"/>
          </a:xfrm>
          <a:solidFill>
            <a:schemeClr val="bg1"/>
          </a:solidFill>
          <a:ln w="76200">
            <a:solidFill>
              <a:srgbClr val="7030A0"/>
            </a:solidFill>
          </a:ln>
        </p:spPr>
        <p:txBody>
          <a:bodyPr>
            <a:noAutofit/>
          </a:bodyPr>
          <a:lstStyle/>
          <a:p>
            <a:r>
              <a:rPr lang="en-US" sz="4400" b="1" dirty="0"/>
              <a:t>How does optimal photosynthetic acclimation affect future carbon and nutrient cycling?</a:t>
            </a:r>
            <a:r>
              <a:rPr lang="en-US" sz="4400" dirty="0">
                <a:effectLst/>
              </a:rPr>
              <a:t> 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05C31-108D-C743-BF68-46E5746F6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0591" y="4053384"/>
            <a:ext cx="7510818" cy="2101756"/>
          </a:xfrm>
          <a:solidFill>
            <a:schemeClr val="bg1"/>
          </a:solidFill>
          <a:ln w="76200">
            <a:solidFill>
              <a:srgbClr val="7030A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Nick Smith</a:t>
            </a:r>
            <a:r>
              <a:rPr lang="en-US" baseline="30000" dirty="0"/>
              <a:t>1</a:t>
            </a:r>
            <a:r>
              <a:rPr lang="en-US" dirty="0"/>
              <a:t>, Trevor Keenan</a:t>
            </a:r>
            <a:r>
              <a:rPr lang="en-US" baseline="30000" dirty="0"/>
              <a:t>2,3</a:t>
            </a:r>
            <a:r>
              <a:rPr lang="en-US" dirty="0"/>
              <a:t>, Qing Zhu</a:t>
            </a:r>
            <a:r>
              <a:rPr lang="en-US" baseline="30000" dirty="0"/>
              <a:t>3</a:t>
            </a:r>
            <a:r>
              <a:rPr lang="en-US" dirty="0"/>
              <a:t>, &amp; Bill Riley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baseline="30000" dirty="0"/>
              <a:t>1</a:t>
            </a:r>
            <a:r>
              <a:rPr lang="en-US" dirty="0"/>
              <a:t>Texas Tech University</a:t>
            </a:r>
          </a:p>
          <a:p>
            <a:r>
              <a:rPr lang="en-US" baseline="30000" dirty="0"/>
              <a:t>2</a:t>
            </a:r>
            <a:r>
              <a:rPr lang="en-US" dirty="0"/>
              <a:t>University of California Berkeley</a:t>
            </a:r>
          </a:p>
          <a:p>
            <a:r>
              <a:rPr lang="en-US" baseline="30000" dirty="0"/>
              <a:t>3</a:t>
            </a:r>
            <a:r>
              <a:rPr lang="en-US" dirty="0"/>
              <a:t>Lawrence Berkeley National Laboratory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238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12AFB5A-FB87-8342-855A-2808C80AFB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9298" y="326389"/>
            <a:ext cx="5627692" cy="64986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285324" y="6488668"/>
            <a:ext cx="1906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(2019)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706BF3-709F-F146-B506-33E571A94375}"/>
              </a:ext>
            </a:extLst>
          </p:cNvPr>
          <p:cNvSpPr/>
          <p:nvPr/>
        </p:nvSpPr>
        <p:spPr>
          <a:xfrm>
            <a:off x="3111690" y="3466531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3270B0-9492-EF41-AF52-F020B17DA688}"/>
              </a:ext>
            </a:extLst>
          </p:cNvPr>
          <p:cNvSpPr/>
          <p:nvPr/>
        </p:nvSpPr>
        <p:spPr>
          <a:xfrm>
            <a:off x="5761637" y="6252956"/>
            <a:ext cx="150125" cy="109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73C0D0-3246-974E-A73A-B59D8A91CE09}"/>
              </a:ext>
            </a:extLst>
          </p:cNvPr>
          <p:cNvSpPr txBox="1"/>
          <p:nvPr/>
        </p:nvSpPr>
        <p:spPr>
          <a:xfrm>
            <a:off x="8739382" y="2421550"/>
            <a:ext cx="30831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Optimal </a:t>
            </a:r>
            <a:r>
              <a:rPr lang="en-US" sz="3600" i="1" dirty="0" err="1">
                <a:solidFill>
                  <a:srgbClr val="FF0000"/>
                </a:solidFill>
              </a:rPr>
              <a:t>V</a:t>
            </a:r>
            <a:r>
              <a:rPr lang="en-US" sz="3600" baseline="-25000" dirty="0" err="1">
                <a:solidFill>
                  <a:srgbClr val="FF0000"/>
                </a:solidFill>
              </a:rPr>
              <a:t>cmax</a:t>
            </a:r>
            <a:r>
              <a:rPr lang="en-US" sz="3600" dirty="0">
                <a:solidFill>
                  <a:srgbClr val="FF0000"/>
                </a:solidFill>
              </a:rPr>
              <a:t> is similar to observed values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5DF5B2-B806-2E4E-85A0-F87CFA35F10F}"/>
              </a:ext>
            </a:extLst>
          </p:cNvPr>
          <p:cNvSpPr/>
          <p:nvPr/>
        </p:nvSpPr>
        <p:spPr>
          <a:xfrm>
            <a:off x="2784143" y="3466531"/>
            <a:ext cx="218364" cy="545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4C0614-B525-2F45-A248-C021B0992DB6}"/>
              </a:ext>
            </a:extLst>
          </p:cNvPr>
          <p:cNvSpPr/>
          <p:nvPr/>
        </p:nvSpPr>
        <p:spPr>
          <a:xfrm>
            <a:off x="5486401" y="6155141"/>
            <a:ext cx="343475" cy="1524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47B82D3-6082-2C45-A7A6-2460D27779B0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00F558F-E908-AD42-AF22-FE97AE2165E1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9182802-A671-124C-9734-649119EE1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1503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photosynthesis scheme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874AD-B073-714F-88ED-5564CAEBF3CF}"/>
              </a:ext>
            </a:extLst>
          </p:cNvPr>
          <p:cNvSpPr txBox="1"/>
          <p:nvPr/>
        </p:nvSpPr>
        <p:spPr>
          <a:xfrm>
            <a:off x="838200" y="4230808"/>
            <a:ext cx="1611339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409002" y="3861473"/>
            <a:ext cx="3944798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Photosynthetic</a:t>
            </a:r>
          </a:p>
          <a:p>
            <a:r>
              <a:rPr lang="en-US" sz="4800" dirty="0"/>
              <a:t>capacity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5CEF026-6B6B-394A-B680-45E8DC41B0C5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49539" y="4646304"/>
            <a:ext cx="1834169" cy="3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6048550" y="4646303"/>
            <a:ext cx="1360452" cy="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C862CB7-2C8B-6A4E-B8FC-488C1431C71F}"/>
              </a:ext>
            </a:extLst>
          </p:cNvPr>
          <p:cNvSpPr txBox="1"/>
          <p:nvPr/>
        </p:nvSpPr>
        <p:spPr>
          <a:xfrm>
            <a:off x="3134027" y="3969193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1D2FE3-13B0-FC47-97A4-E201EE4F328A}"/>
              </a:ext>
            </a:extLst>
          </p:cNvPr>
          <p:cNvSpPr txBox="1"/>
          <p:nvPr/>
        </p:nvSpPr>
        <p:spPr>
          <a:xfrm>
            <a:off x="6496180" y="396919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04D7A24-7713-1444-8775-9FE262EB7E04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7FCD48-B48A-9547-BF51-1BADD6CD284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253DBF5-AA4E-4E4C-B73F-A5B4260F4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7592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photosynthesis scheme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409002" y="3861473"/>
            <a:ext cx="3944798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Photosynthetic</a:t>
            </a:r>
          </a:p>
          <a:p>
            <a:r>
              <a:rPr lang="en-US" sz="4800" dirty="0"/>
              <a:t>capacity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6048550" y="4646303"/>
            <a:ext cx="1360452" cy="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7338919" y="1922000"/>
            <a:ext cx="4084964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Climate Change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81401" y="2752997"/>
            <a:ext cx="0" cy="110847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1E96377-95B5-404D-976C-F78A5C11C4BF}"/>
              </a:ext>
            </a:extLst>
          </p:cNvPr>
          <p:cNvSpPr txBox="1"/>
          <p:nvPr/>
        </p:nvSpPr>
        <p:spPr>
          <a:xfrm>
            <a:off x="6496180" y="387686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A613FA-00AA-134F-BCFE-385057B582D9}"/>
              </a:ext>
            </a:extLst>
          </p:cNvPr>
          <p:cNvSpPr txBox="1"/>
          <p:nvPr/>
        </p:nvSpPr>
        <p:spPr>
          <a:xfrm>
            <a:off x="8924484" y="2922514"/>
            <a:ext cx="3577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-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4B55B86-6E76-034C-A797-41FFB2451611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838B6AF-873E-944E-80D3-9D588A64C4B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E1651A2-0B98-D846-8368-266E848F3B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6727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40494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run a model!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965" y="3293231"/>
            <a:ext cx="6883400" cy="139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111FB8-1A9A-D442-B1F6-B6E9C50CA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843" y="3470655"/>
            <a:ext cx="1589122" cy="1589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F275D4-6435-A747-AF99-74D85CF15688}"/>
              </a:ext>
            </a:extLst>
          </p:cNvPr>
          <p:cNvSpPr txBox="1"/>
          <p:nvPr/>
        </p:nvSpPr>
        <p:spPr>
          <a:xfrm>
            <a:off x="3097488" y="5059777"/>
            <a:ext cx="173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Qing Zhu (LBNL)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74DCEAC-695C-8940-B52F-8101F8132F5E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D994F9-344E-5C46-BA3A-AAF74E457A4E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45496D9-FA2D-2B4E-90FA-F20B23A017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5702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A8EC4-116C-A649-9E01-31A49F8D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ELM fixed phenology runs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39791-AE2F-184E-A312-8EADECFF9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canopy model with fixed LAI</a:t>
            </a:r>
          </a:p>
          <a:p>
            <a:r>
              <a:rPr lang="en-US" dirty="0"/>
              <a:t>No nitrogen model</a:t>
            </a:r>
          </a:p>
          <a:p>
            <a:r>
              <a:rPr lang="en-US" dirty="0"/>
              <a:t>Least cost theory determines leaf nutrient demand</a:t>
            </a:r>
          </a:p>
          <a:p>
            <a:r>
              <a:rPr lang="en-US" dirty="0"/>
              <a:t>Leaf nitrogen back calculated from photosynthesis</a:t>
            </a:r>
          </a:p>
          <a:p>
            <a:r>
              <a:rPr lang="en-US" dirty="0"/>
              <a:t>Simulations to 2100 (RCP 8.5)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B3EF1A-16EE-044D-B5D4-DA05B4269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386" y="5461000"/>
            <a:ext cx="6883400" cy="1397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8B2E6AC-23A3-524D-AACD-3BEF1F654D42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B4DBA95-EF70-154B-B8C9-5200CCFD613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CE11B86-26D8-2D4E-A534-8FB5649623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8027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photosynthesis increases in future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82B0B5-A3ED-A241-9C54-6816DCD3A84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002664-493E-564F-91D5-99B2C5F6B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274" y="1804873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A1B40A-FAD6-1241-B79F-3F7C83870600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B0D4806-53EC-E94B-BC87-CC635A625795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03B66D9-C0A0-7041-8B30-EC3140AC48D4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1FC7AA6-FB16-9146-BDDD-C95A53B88F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9437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Optimal photosynthesis increases in future </a:t>
            </a:r>
            <a:br>
              <a:rPr lang="en-US" sz="3600" dirty="0"/>
            </a:br>
            <a:r>
              <a:rPr lang="en-US" sz="3600" dirty="0">
                <a:solidFill>
                  <a:srgbClr val="7030A0"/>
                </a:solidFill>
              </a:rPr>
              <a:t>(at lower nitrogen use)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C4B695D-8D95-9A42-B34F-E31D349B1DBC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1DE161F-2C83-2646-B161-92024B1269C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330D5A8-A42B-104C-98CD-53532F17E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1561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8869-8FF7-4543-B58D-0618C478D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Optimal photosynthesis increases in future </a:t>
            </a:r>
            <a:br>
              <a:rPr lang="en-US" sz="3600" dirty="0"/>
            </a:br>
            <a:r>
              <a:rPr lang="en-US" sz="3600" dirty="0">
                <a:solidFill>
                  <a:srgbClr val="7030A0"/>
                </a:solidFill>
              </a:rPr>
              <a:t>(at lower nitrogen use)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76CD3E-CCBD-3B4A-A73B-94C6CA7ECE6B}"/>
              </a:ext>
            </a:extLst>
          </p:cNvPr>
          <p:cNvSpPr txBox="1"/>
          <p:nvPr/>
        </p:nvSpPr>
        <p:spPr>
          <a:xfrm>
            <a:off x="10089565" y="6488668"/>
            <a:ext cx="210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(in prep)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3BC23B-E3DA-FE44-B490-176DF36E8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274" y="1804872"/>
            <a:ext cx="4911451" cy="5053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3A94D-2FD4-AD4F-A6FE-F99B4EB27ADC}"/>
              </a:ext>
            </a:extLst>
          </p:cNvPr>
          <p:cNvSpPr txBox="1"/>
          <p:nvPr/>
        </p:nvSpPr>
        <p:spPr>
          <a:xfrm>
            <a:off x="8524687" y="2285601"/>
            <a:ext cx="340048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Net Photosynthesis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41331F-F234-F24C-A17C-7DFBA6F7EC5D}"/>
              </a:ext>
            </a:extLst>
          </p:cNvPr>
          <p:cNvSpPr txBox="1"/>
          <p:nvPr/>
        </p:nvSpPr>
        <p:spPr>
          <a:xfrm>
            <a:off x="8524686" y="5562502"/>
            <a:ext cx="2434064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9300"/>
                </a:solidFill>
              </a:rPr>
              <a:t>Leaf Nitrogen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ADDD8-61C9-834F-B584-C4E045602D58}"/>
              </a:ext>
            </a:extLst>
          </p:cNvPr>
          <p:cNvSpPr txBox="1"/>
          <p:nvPr/>
        </p:nvSpPr>
        <p:spPr>
          <a:xfrm>
            <a:off x="838200" y="2285601"/>
            <a:ext cx="26356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Base ELM shows &lt;5% change in leaf 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26B28A4-D039-3C4F-8083-4011BC321929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9BF40F-F59F-3D47-A289-6E4085CEDB51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09B30A8-697D-E948-AF03-90DE318AA7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13999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EAE62-5D7B-9141-ADC9-2AB2A7625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the ecosystem?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60665-FD7D-064C-935E-C89CB50D1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AE5CE74-532F-7D4C-8FB3-2309193E71E9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209FC34-8843-8844-B4A7-9403D52D2CDE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3C6CC40-7870-134C-BFE9-32BCDB39E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885971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scheme might increase soil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9088D-7CEA-C246-B40D-2AF6572DD627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8E3A8-11D2-9F46-A963-6617717546C9}"/>
              </a:ext>
            </a:extLst>
          </p:cNvPr>
          <p:cNvSpPr txBox="1"/>
          <p:nvPr/>
        </p:nvSpPr>
        <p:spPr>
          <a:xfrm>
            <a:off x="7409002" y="3861473"/>
            <a:ext cx="3944798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Photosynthetic</a:t>
            </a:r>
          </a:p>
          <a:p>
            <a:r>
              <a:rPr lang="en-US" sz="4800" dirty="0"/>
              <a:t>capacity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A16B0F-D89B-6840-BFC7-AE04371E31B6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6048550" y="4646303"/>
            <a:ext cx="1360452" cy="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674CE5-A4BE-B74D-96BF-AA6ACE71F81E}"/>
              </a:ext>
            </a:extLst>
          </p:cNvPr>
          <p:cNvSpPr txBox="1"/>
          <p:nvPr/>
        </p:nvSpPr>
        <p:spPr>
          <a:xfrm>
            <a:off x="7338919" y="1922000"/>
            <a:ext cx="4084964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Climate Change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D83720-CB3A-0941-BBB2-7E721EBB99FD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9381401" y="2752997"/>
            <a:ext cx="0" cy="110847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1E96377-95B5-404D-976C-F78A5C11C4BF}"/>
              </a:ext>
            </a:extLst>
          </p:cNvPr>
          <p:cNvSpPr txBox="1"/>
          <p:nvPr/>
        </p:nvSpPr>
        <p:spPr>
          <a:xfrm>
            <a:off x="6496180" y="387686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A613FA-00AA-134F-BCFE-385057B582D9}"/>
              </a:ext>
            </a:extLst>
          </p:cNvPr>
          <p:cNvSpPr txBox="1"/>
          <p:nvPr/>
        </p:nvSpPr>
        <p:spPr>
          <a:xfrm>
            <a:off x="8924484" y="2922514"/>
            <a:ext cx="3577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-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98F7D9-3051-5645-94C9-72C25A6B06F8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5150027" y="3143781"/>
            <a:ext cx="16102" cy="1087024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9441BC6-B72C-E74B-A12F-AC344070341B}"/>
              </a:ext>
            </a:extLst>
          </p:cNvPr>
          <p:cNvSpPr txBox="1"/>
          <p:nvPr/>
        </p:nvSpPr>
        <p:spPr>
          <a:xfrm>
            <a:off x="4635272" y="3306420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61001A-DEC0-AC4B-B507-9B848A71B373}"/>
              </a:ext>
            </a:extLst>
          </p:cNvPr>
          <p:cNvSpPr txBox="1"/>
          <p:nvPr/>
        </p:nvSpPr>
        <p:spPr>
          <a:xfrm>
            <a:off x="3944220" y="1581816"/>
            <a:ext cx="2427716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Soil</a:t>
            </a:r>
          </a:p>
          <a:p>
            <a:r>
              <a:rPr lang="en-US" sz="4800" dirty="0"/>
              <a:t>N uptake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4C9BC1-C345-5543-996E-438B3E9FE482}"/>
              </a:ext>
            </a:extLst>
          </p:cNvPr>
          <p:cNvCxnSpPr>
            <a:cxnSpLocks/>
            <a:stCxn id="19" idx="1"/>
            <a:endCxn id="24" idx="3"/>
          </p:cNvCxnSpPr>
          <p:nvPr/>
        </p:nvCxnSpPr>
        <p:spPr>
          <a:xfrm flipH="1">
            <a:off x="2733609" y="2366646"/>
            <a:ext cx="1210611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43E6C3C-71F4-B847-B8B0-F8A6649D6FDB}"/>
              </a:ext>
            </a:extLst>
          </p:cNvPr>
          <p:cNvSpPr txBox="1"/>
          <p:nvPr/>
        </p:nvSpPr>
        <p:spPr>
          <a:xfrm>
            <a:off x="3160019" y="2153073"/>
            <a:ext cx="3577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-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0AC020-0EB8-604E-91AC-3625E3264263}"/>
              </a:ext>
            </a:extLst>
          </p:cNvPr>
          <p:cNvSpPr txBox="1"/>
          <p:nvPr/>
        </p:nvSpPr>
        <p:spPr>
          <a:xfrm>
            <a:off x="1122270" y="1951147"/>
            <a:ext cx="1611339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4145CD7-486B-444A-9F21-B18A083AC3DB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0F557BA-DD36-2C40-9AD2-5685E8C12F4F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981ACB3-CB66-AA40-BDAB-61EFA7511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1579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85F67-CB9E-8147-944E-9CF77848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connects C and N cycles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59E436-54C6-A94A-8CD3-2396A05B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32"/>
          <a:stretch/>
        </p:blipFill>
        <p:spPr>
          <a:xfrm>
            <a:off x="2603200" y="1690688"/>
            <a:ext cx="7096455" cy="49421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763BFD-9A43-5243-9929-FAA83BF670FA}"/>
              </a:ext>
            </a:extLst>
          </p:cNvPr>
          <p:cNvSpPr txBox="1"/>
          <p:nvPr/>
        </p:nvSpPr>
        <p:spPr>
          <a:xfrm>
            <a:off x="10174140" y="648866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Walker et al. (2020)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8B2A65-C655-E049-BD7F-70016EA6E425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AAE3799-FFBB-834E-912F-9EAF7AE337C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FEBEEA-F793-EB4E-99A3-212941E73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54810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4B6B-C4A2-D646-BE50-AD37152B7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40494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rgbClr val="011893"/>
                </a:solidFill>
              </a:rPr>
              <a:t>Let’s run a model!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4D8048-DB0D-EC4D-AB09-F63C32866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965" y="3293231"/>
            <a:ext cx="6883400" cy="139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111FB8-1A9A-D442-B1F6-B6E9C50CA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843" y="3470655"/>
            <a:ext cx="1589122" cy="1589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F275D4-6435-A747-AF99-74D85CF15688}"/>
              </a:ext>
            </a:extLst>
          </p:cNvPr>
          <p:cNvSpPr txBox="1"/>
          <p:nvPr/>
        </p:nvSpPr>
        <p:spPr>
          <a:xfrm>
            <a:off x="3097488" y="5059777"/>
            <a:ext cx="1731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Qing Zhu (LBNL)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F581998-3FA4-4D45-8576-82821443056E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19FE2B-0865-EF4C-BACF-EC4218A2A5A4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DDC9F2E-1BCC-CF4C-ABF9-90BE8191A9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2816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A8EC4-116C-A649-9E01-31A49F8D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ELM biogeochemistry runs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39791-AE2F-184E-A312-8EADECFF9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Least cost theory determines leaf nutrient demand</a:t>
            </a:r>
          </a:p>
          <a:p>
            <a:r>
              <a:rPr lang="en-US" dirty="0"/>
              <a:t>Using available nutrients, plants try to meet this demand</a:t>
            </a:r>
          </a:p>
          <a:p>
            <a:pPr lvl="1"/>
            <a:r>
              <a:rPr lang="en-US" dirty="0"/>
              <a:t>If demand cannot be met, leaves are purged</a:t>
            </a:r>
          </a:p>
          <a:p>
            <a:pPr lvl="1"/>
            <a:r>
              <a:rPr lang="en-US" dirty="0"/>
              <a:t>If demand is met, any excess nutrients are used to build new tissue using ELM’s dynamic allocation scheme</a:t>
            </a:r>
          </a:p>
          <a:p>
            <a:r>
              <a:rPr lang="en-US" dirty="0"/>
              <a:t>Allocation, but not photosynthetic nutrient demand, varies by PFT</a:t>
            </a:r>
          </a:p>
          <a:p>
            <a:r>
              <a:rPr lang="en-US" dirty="0"/>
              <a:t>Simulations done with and without calculated nutrient savings</a:t>
            </a:r>
          </a:p>
          <a:p>
            <a:r>
              <a:rPr lang="en-US" dirty="0"/>
              <a:t>Simulations to 2100 (RCP 8.5)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B3EF1A-16EE-044D-B5D4-DA05B4269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5386" y="5461000"/>
            <a:ext cx="6883400" cy="1397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BB43286-AD03-F24D-A7F7-1FFAACEEAE68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F5943F7-EEB4-A548-B231-E652B8A61D1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D483B69-B66F-0646-9B26-CE97C95B14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9142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8ECDB-7E12-B147-AD01-89DD9A743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Nutrient savings does not impact leaf photosynthesis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424C2A-2498-2442-AB93-D7EA7F591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32295"/>
            <a:ext cx="4543567" cy="45435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E5A284-99A5-9F40-A52D-35BEBA6373D1}"/>
              </a:ext>
            </a:extLst>
          </p:cNvPr>
          <p:cNvSpPr txBox="1"/>
          <p:nvPr/>
        </p:nvSpPr>
        <p:spPr>
          <a:xfrm>
            <a:off x="5381767" y="2647665"/>
            <a:ext cx="5814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Optimal photosynthesis with N savings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A8436F-8011-574C-A891-8A952F79F348}"/>
              </a:ext>
            </a:extLst>
          </p:cNvPr>
          <p:cNvSpPr txBox="1"/>
          <p:nvPr/>
        </p:nvSpPr>
        <p:spPr>
          <a:xfrm>
            <a:off x="5381767" y="3170885"/>
            <a:ext cx="63128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Optimal photosynthesis without N savings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CEFEDF3-B6BF-CF44-96B9-5FB9C483904E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D46816-6457-C84A-8FF6-4973A494DC9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6DB1AC6-15AB-EC40-A3FF-19E8ECF47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96950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91889-DEC0-784D-A527-56DB5F4B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Nutrient savings is used to build new tissues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E189FA-56A7-1A43-9AF5-E4E323DD2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86886"/>
            <a:ext cx="4543567" cy="45435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5D765D-C706-FF4F-B059-594BC4F4DA0C}"/>
              </a:ext>
            </a:extLst>
          </p:cNvPr>
          <p:cNvSpPr txBox="1"/>
          <p:nvPr/>
        </p:nvSpPr>
        <p:spPr>
          <a:xfrm>
            <a:off x="5381767" y="2169176"/>
            <a:ext cx="5814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Optimal photosynthesis with N savings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321FD2-D16F-7D42-BF3B-EE4A185CFB29}"/>
              </a:ext>
            </a:extLst>
          </p:cNvPr>
          <p:cNvSpPr txBox="1"/>
          <p:nvPr/>
        </p:nvSpPr>
        <p:spPr>
          <a:xfrm>
            <a:off x="5381767" y="3170885"/>
            <a:ext cx="63128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Optimal photosynthesis without N savings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26B4695-9657-424E-9687-8628E0B18DD2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62E68C-59EB-BA4F-81A4-01268C983195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5DA10A8-D12A-3B4E-9C2B-FFF942596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4839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F89529-E005-D942-8704-5D55AAAD9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99" y="1895404"/>
            <a:ext cx="4544568" cy="45445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791889-DEC0-784D-A527-56DB5F4B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savings increases 2100 GPP by 2.5%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D765D-C706-FF4F-B059-594BC4F4DA0C}"/>
              </a:ext>
            </a:extLst>
          </p:cNvPr>
          <p:cNvSpPr txBox="1"/>
          <p:nvPr/>
        </p:nvSpPr>
        <p:spPr>
          <a:xfrm>
            <a:off x="5381767" y="2169176"/>
            <a:ext cx="5814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Optimal photosynthesis with N savings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321FD2-D16F-7D42-BF3B-EE4A185CFB29}"/>
              </a:ext>
            </a:extLst>
          </p:cNvPr>
          <p:cNvSpPr txBox="1"/>
          <p:nvPr/>
        </p:nvSpPr>
        <p:spPr>
          <a:xfrm>
            <a:off x="5381767" y="3170885"/>
            <a:ext cx="63128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Optimal photosynthesis without N savings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461F1EF-6F7E-9342-9089-D9B45B4F1129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6F05518-9C5C-6942-A43E-3A17B9DC1633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85DFB72-DA5B-9F4C-AD30-D7D9279F4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71532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91889-DEC0-784D-A527-56DB5F4B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N savings increases 2100 ecosystem C by 3.4%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D765D-C706-FF4F-B059-594BC4F4DA0C}"/>
              </a:ext>
            </a:extLst>
          </p:cNvPr>
          <p:cNvSpPr txBox="1"/>
          <p:nvPr/>
        </p:nvSpPr>
        <p:spPr>
          <a:xfrm>
            <a:off x="5381767" y="2169176"/>
            <a:ext cx="5814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Optimal photosynthesis with N savings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321FD2-D16F-7D42-BF3B-EE4A185CFB29}"/>
              </a:ext>
            </a:extLst>
          </p:cNvPr>
          <p:cNvSpPr txBox="1"/>
          <p:nvPr/>
        </p:nvSpPr>
        <p:spPr>
          <a:xfrm>
            <a:off x="5381767" y="3170885"/>
            <a:ext cx="63128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Optimal photosynthesis without N savings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F22A9F-5B81-2440-A482-47CEC41C8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1629"/>
            <a:ext cx="4544568" cy="4544568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CE436BB-55F1-9542-BBA3-769279288FD1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05480D6-512D-6D4A-90B6-1982A3318832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6D808B5-55F4-4E45-B777-D0EC6A9E3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86611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F9CAC-A60E-AD4E-AAF0-224179E20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all mean?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13158-1B84-8047-83E2-C1BB9F0462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4685140-62BE-8449-BDB1-E7F1B281BF0D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AD604D-0E96-D842-8F6A-472ADC5DD0C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BC18A7D-18D0-1B42-8985-B1636B44D0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88406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C184-A202-8440-B91E-9B9F287C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Future progressive nutrient limitation may be overestimated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34427-790C-D746-BAF2-7760755EB6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2103"/>
          <a:stretch/>
        </p:blipFill>
        <p:spPr>
          <a:xfrm>
            <a:off x="838199" y="2053210"/>
            <a:ext cx="6886433" cy="41784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BCA37C-780A-B845-90C4-215B49B916D9}"/>
              </a:ext>
            </a:extLst>
          </p:cNvPr>
          <p:cNvSpPr txBox="1"/>
          <p:nvPr/>
        </p:nvSpPr>
        <p:spPr>
          <a:xfrm>
            <a:off x="7570614" y="3980270"/>
            <a:ext cx="3783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“Nutrient limitation” simulations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BF078-A951-3B41-84E9-881603994C86}"/>
              </a:ext>
            </a:extLst>
          </p:cNvPr>
          <p:cNvSpPr txBox="1"/>
          <p:nvPr/>
        </p:nvSpPr>
        <p:spPr>
          <a:xfrm>
            <a:off x="7570614" y="3328560"/>
            <a:ext cx="3647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“No limitation”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334CB-8E57-7A4E-BB19-F79FD5AD52DF}"/>
              </a:ext>
            </a:extLst>
          </p:cNvPr>
          <p:cNvSpPr txBox="1"/>
          <p:nvPr/>
        </p:nvSpPr>
        <p:spPr>
          <a:xfrm>
            <a:off x="10144708" y="6488668"/>
            <a:ext cx="2047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Weider et al. (2015)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AE5769D-9F99-924A-A9D6-361F343AFC00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831EFD-8884-E64D-B28C-DDEE99B11EB0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78B6F30-B1CA-AD41-BDC4-E43C1182C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08822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CD7B9-4AF5-5547-8B6B-45650CDE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ACE95-6DB1-1F41-8896-3726BAEC0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Photosynthetic N demand is reduced under future elevated CO</a:t>
            </a:r>
            <a:r>
              <a:rPr lang="en-US" sz="3200" baseline="-25000" dirty="0"/>
              <a:t>2</a:t>
            </a:r>
            <a:r>
              <a:rPr lang="en-US" sz="3200" dirty="0"/>
              <a:t> and temperature</a:t>
            </a:r>
          </a:p>
          <a:p>
            <a:pPr lvl="1"/>
            <a:r>
              <a:rPr lang="en-US" sz="2800" dirty="0"/>
              <a:t>Least cost optimality theory can predict this</a:t>
            </a:r>
          </a:p>
          <a:p>
            <a:r>
              <a:rPr lang="en-US" sz="3200" dirty="0"/>
              <a:t>The theory can (and should) be incorporated into ESMs</a:t>
            </a:r>
          </a:p>
          <a:p>
            <a:pPr lvl="1"/>
            <a:r>
              <a:rPr lang="en-US" sz="2800" dirty="0"/>
              <a:t>No added parameters</a:t>
            </a:r>
          </a:p>
          <a:p>
            <a:r>
              <a:rPr lang="en-US" sz="3200" dirty="0"/>
              <a:t>Progressive nitrogen limitation will not be as strong as current models predict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C4A4579-2F8D-D449-8B1B-E4142AB14584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D4F9168-5249-A54B-AF8F-08C44285DD6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A2511CF-012E-2C46-B065-359E56B00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54345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/>
          <a:stretch/>
        </p:blipFill>
        <p:spPr>
          <a:xfrm>
            <a:off x="1524000" y="365124"/>
            <a:ext cx="9144000" cy="6492875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7812741" y="2286000"/>
            <a:ext cx="2070847" cy="1452282"/>
          </a:xfrm>
          <a:prstGeom prst="wedgeEllipseCallout">
            <a:avLst>
              <a:gd name="adj1" fmla="val -76028"/>
              <a:gd name="adj2" fmla="val 847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Thanks!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081319" y="-4207"/>
            <a:ext cx="4110681" cy="369332"/>
            <a:chOff x="8081319" y="-4207"/>
            <a:chExt cx="4110681" cy="369332"/>
          </a:xfrm>
        </p:grpSpPr>
        <p:sp>
          <p:nvSpPr>
            <p:cNvPr id="6" name="TextBox 5"/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24F0BB1-5183-D24C-9A32-AECF3E7CDD10}"/>
              </a:ext>
            </a:extLst>
          </p:cNvPr>
          <p:cNvSpPr txBox="1"/>
          <p:nvPr/>
        </p:nvSpPr>
        <p:spPr>
          <a:xfrm>
            <a:off x="1688166" y="715256"/>
            <a:ext cx="8235781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Presentation available at:</a:t>
            </a:r>
          </a:p>
          <a:p>
            <a:r>
              <a:rPr lang="en-US" sz="2800" dirty="0" err="1"/>
              <a:t>www.github.com</a:t>
            </a:r>
            <a:r>
              <a:rPr lang="en-US" sz="2800" dirty="0"/>
              <a:t>/</a:t>
            </a:r>
            <a:r>
              <a:rPr lang="en-US" sz="2800" dirty="0" err="1"/>
              <a:t>SmithEcophysLab</a:t>
            </a:r>
            <a:r>
              <a:rPr lang="en-US" sz="2800" dirty="0"/>
              <a:t>/</a:t>
            </a:r>
            <a:r>
              <a:rPr lang="en-US" sz="2800"/>
              <a:t>seminar/agu_</a:t>
            </a:r>
            <a:r>
              <a:rPr lang="en-US" sz="2800" dirty="0"/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1675542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85F67-CB9E-8147-944E-9CF77848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Photosynthesis connects C and N cycles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59E436-54C6-A94A-8CD3-2396A05BB1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32"/>
          <a:stretch/>
        </p:blipFill>
        <p:spPr>
          <a:xfrm>
            <a:off x="2603200" y="1690688"/>
            <a:ext cx="7096455" cy="49421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2857D2B-DF51-694E-8E66-8AD7EBED97A7}"/>
              </a:ext>
            </a:extLst>
          </p:cNvPr>
          <p:cNvSpPr/>
          <p:nvPr/>
        </p:nvSpPr>
        <p:spPr>
          <a:xfrm>
            <a:off x="4326340" y="1690688"/>
            <a:ext cx="2306472" cy="2799425"/>
          </a:xfrm>
          <a:prstGeom prst="rect">
            <a:avLst/>
          </a:prstGeom>
          <a:noFill/>
          <a:ln w="2540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23B8B2-D6EF-5746-868C-806DFA386A19}"/>
              </a:ext>
            </a:extLst>
          </p:cNvPr>
          <p:cNvSpPr txBox="1"/>
          <p:nvPr/>
        </p:nvSpPr>
        <p:spPr>
          <a:xfrm>
            <a:off x="10174140" y="648866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Walker et al. (2020)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5DF17E6-1F44-FD4B-A3EA-EA34D0906DA1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4091ED5-3B94-A042-A0B9-E22C3D91E5D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57C91D3-8139-D84A-AEE8-04B15981B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2228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E4EAD-F620-6A4F-B529-73999EB32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3742"/>
            <a:ext cx="10515600" cy="1325563"/>
          </a:xfrm>
        </p:spPr>
        <p:txBody>
          <a:bodyPr/>
          <a:lstStyle/>
          <a:p>
            <a:r>
              <a:rPr lang="en-US" dirty="0"/>
              <a:t>Models simulate photosynthetic capacity from soil 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9162A6-9B2B-F74E-895D-8BF89A9D45D7}"/>
              </a:ext>
            </a:extLst>
          </p:cNvPr>
          <p:cNvSpPr txBox="1"/>
          <p:nvPr/>
        </p:nvSpPr>
        <p:spPr>
          <a:xfrm>
            <a:off x="838200" y="4230808"/>
            <a:ext cx="1611339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Soil 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1EB169-8429-1C4A-981F-6D260F8EB91D}"/>
              </a:ext>
            </a:extLst>
          </p:cNvPr>
          <p:cNvSpPr txBox="1"/>
          <p:nvPr/>
        </p:nvSpPr>
        <p:spPr>
          <a:xfrm>
            <a:off x="4283708" y="4230805"/>
            <a:ext cx="1764842" cy="83099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Leaf 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BB64DB-50FD-8947-8FA7-11CCD86E64C6}"/>
              </a:ext>
            </a:extLst>
          </p:cNvPr>
          <p:cNvSpPr txBox="1"/>
          <p:nvPr/>
        </p:nvSpPr>
        <p:spPr>
          <a:xfrm>
            <a:off x="7409002" y="3861473"/>
            <a:ext cx="3944798" cy="156966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/>
              <a:t>Photosynthetic</a:t>
            </a:r>
          </a:p>
          <a:p>
            <a:r>
              <a:rPr lang="en-US" sz="4800" dirty="0"/>
              <a:t>capacity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2045A50-5908-434E-8928-691B25211918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 flipV="1">
            <a:off x="2449539" y="4646304"/>
            <a:ext cx="1834169" cy="3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6DC4C8B-A2AB-9C4C-A119-D432D6FF6284}"/>
              </a:ext>
            </a:extLst>
          </p:cNvPr>
          <p:cNvCxnSpPr>
            <a:cxnSpLocks/>
            <a:stCxn id="15" idx="3"/>
            <a:endCxn id="19" idx="1"/>
          </p:cNvCxnSpPr>
          <p:nvPr/>
        </p:nvCxnSpPr>
        <p:spPr>
          <a:xfrm flipV="1">
            <a:off x="6048550" y="4646303"/>
            <a:ext cx="1360452" cy="1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A77FAC7-3FD5-EB43-AB7E-09A0CC4052DF}"/>
              </a:ext>
            </a:extLst>
          </p:cNvPr>
          <p:cNvSpPr txBox="1"/>
          <p:nvPr/>
        </p:nvSpPr>
        <p:spPr>
          <a:xfrm>
            <a:off x="3134027" y="3969193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215BA6-AA7D-BB48-A4C5-FF313141F8FA}"/>
              </a:ext>
            </a:extLst>
          </p:cNvPr>
          <p:cNvSpPr txBox="1"/>
          <p:nvPr/>
        </p:nvSpPr>
        <p:spPr>
          <a:xfrm>
            <a:off x="6496180" y="3969192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2AF5324-7A23-8D4D-AD20-82B6F00C1190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73678CB-BA9D-D04E-AD99-0AE3145350C5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F29699DE-D80F-564D-A86A-4679CFEA5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617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Elevated CO</a:t>
            </a:r>
            <a:r>
              <a:rPr lang="en-US" baseline="-25000" dirty="0"/>
              <a:t>2</a:t>
            </a:r>
            <a:r>
              <a:rPr lang="en-US" dirty="0"/>
              <a:t> reduces photosynthetic capacity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D9D5025-CED5-CE4D-9FB0-5E8687EDEBC8}"/>
              </a:ext>
            </a:extLst>
          </p:cNvPr>
          <p:cNvGrpSpPr/>
          <p:nvPr/>
        </p:nvGrpSpPr>
        <p:grpSpPr>
          <a:xfrm>
            <a:off x="3311856" y="2169994"/>
            <a:ext cx="5568287" cy="4435522"/>
            <a:chOff x="6157394" y="1432848"/>
            <a:chExt cx="5568287" cy="44355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1C05E6F-6DDC-004F-98F0-50EF89CBF5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1" t="12807" r="7285" b="17897"/>
            <a:stretch/>
          </p:blipFill>
          <p:spPr>
            <a:xfrm>
              <a:off x="6157394" y="1432848"/>
              <a:ext cx="5568287" cy="443552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8DBF28-C8D3-F545-ABC9-0DBEFCEB39B8}"/>
                </a:ext>
              </a:extLst>
            </p:cNvPr>
            <p:cNvSpPr txBox="1"/>
            <p:nvPr/>
          </p:nvSpPr>
          <p:spPr>
            <a:xfrm>
              <a:off x="9730801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mean: -15%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A639E2C-2FF9-404C-A735-260737D4A564}"/>
              </a:ext>
            </a:extLst>
          </p:cNvPr>
          <p:cNvSpPr/>
          <p:nvPr/>
        </p:nvSpPr>
        <p:spPr>
          <a:xfrm>
            <a:off x="6687403" y="2756848"/>
            <a:ext cx="1965278" cy="30980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6D4C0-8EB9-DF46-A0F4-7745E0D71226}"/>
              </a:ext>
            </a:extLst>
          </p:cNvPr>
          <p:cNvSpPr/>
          <p:nvPr/>
        </p:nvSpPr>
        <p:spPr>
          <a:xfrm>
            <a:off x="6885263" y="6140355"/>
            <a:ext cx="1965278" cy="602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A4E0E6F-9D41-A247-99A4-B2D1A0F70271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476DA7-82F4-2F4E-B44D-C4322E321C6C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68238E1-C71B-9A48-9337-8CAB2E47D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0057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This may be due to N limitation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D9D5025-CED5-CE4D-9FB0-5E8687EDEBC8}"/>
              </a:ext>
            </a:extLst>
          </p:cNvPr>
          <p:cNvGrpSpPr/>
          <p:nvPr/>
        </p:nvGrpSpPr>
        <p:grpSpPr>
          <a:xfrm>
            <a:off x="3311856" y="2169994"/>
            <a:ext cx="5568287" cy="4435522"/>
            <a:chOff x="6157394" y="1432848"/>
            <a:chExt cx="5568287" cy="44355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1C05E6F-6DDC-004F-98F0-50EF89CBF5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1" t="12807" r="7285" b="17897"/>
            <a:stretch/>
          </p:blipFill>
          <p:spPr>
            <a:xfrm>
              <a:off x="6157394" y="1432848"/>
              <a:ext cx="5568287" cy="443552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8DBF28-C8D3-F545-ABC9-0DBEFCEB39B8}"/>
                </a:ext>
              </a:extLst>
            </p:cNvPr>
            <p:cNvSpPr txBox="1"/>
            <p:nvPr/>
          </p:nvSpPr>
          <p:spPr>
            <a:xfrm>
              <a:off x="9730801" y="3962916"/>
              <a:ext cx="1301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mean: -15%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A639E2C-2FF9-404C-A735-260737D4A564}"/>
              </a:ext>
            </a:extLst>
          </p:cNvPr>
          <p:cNvSpPr/>
          <p:nvPr/>
        </p:nvSpPr>
        <p:spPr>
          <a:xfrm>
            <a:off x="6687403" y="2756848"/>
            <a:ext cx="1965278" cy="30980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56D4C0-8EB9-DF46-A0F4-7745E0D71226}"/>
              </a:ext>
            </a:extLst>
          </p:cNvPr>
          <p:cNvSpPr/>
          <p:nvPr/>
        </p:nvSpPr>
        <p:spPr>
          <a:xfrm>
            <a:off x="6885263" y="6140355"/>
            <a:ext cx="1965278" cy="602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B4B9EE2-BE4F-294D-85E6-7545BC073EA1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880A19C-4F39-4B48-A7F2-4DE88464B6DB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A4DB960-8EF7-C744-B96F-7236515085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2845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F8B6-FCFB-E44A-84DC-CE6154225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1858"/>
            <a:ext cx="10515600" cy="1325563"/>
          </a:xfrm>
        </p:spPr>
        <p:txBody>
          <a:bodyPr/>
          <a:lstStyle/>
          <a:p>
            <a:r>
              <a:rPr lang="en-US" dirty="0"/>
              <a:t>There is another explanation for this effect: </a:t>
            </a:r>
            <a:r>
              <a:rPr lang="en-US" dirty="0">
                <a:solidFill>
                  <a:srgbClr val="7030A0"/>
                </a:solidFill>
              </a:rPr>
              <a:t>photosynthetic least cost theory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C05E6F-6DDC-004F-98F0-50EF89CBF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1" t="12807" r="7285" b="17897"/>
          <a:stretch/>
        </p:blipFill>
        <p:spPr>
          <a:xfrm>
            <a:off x="3311856" y="2169994"/>
            <a:ext cx="5568287" cy="44355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34FE0B-C506-BC4F-B567-8E8B869A598A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4E6F65-7734-A745-89E5-8B57EBC6FA5D}"/>
              </a:ext>
            </a:extLst>
          </p:cNvPr>
          <p:cNvSpPr txBox="1"/>
          <p:nvPr/>
        </p:nvSpPr>
        <p:spPr>
          <a:xfrm>
            <a:off x="5645068" y="4974771"/>
            <a:ext cx="1587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9051"/>
                </a:solidFill>
              </a:rPr>
              <a:t>(</a:t>
            </a:r>
            <a:r>
              <a:rPr lang="en-US" sz="2800" b="1" i="1" dirty="0">
                <a:solidFill>
                  <a:srgbClr val="009051"/>
                </a:solidFill>
              </a:rPr>
              <a:t>P</a:t>
            </a:r>
            <a:r>
              <a:rPr lang="en-US" sz="2800" b="1" dirty="0">
                <a:solidFill>
                  <a:srgbClr val="009051"/>
                </a:solidFill>
              </a:rPr>
              <a:t> &gt; 0.05)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01AD4C-6A75-C44E-B1D6-657BFC0D1872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220ABC0-D115-784A-9F4F-BD6FB0C07899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FED4B7A-3FE5-1945-A5DD-D02078D92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5154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A4D7D-296E-504A-9E08-6C58B1D8C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cost theory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331929-7092-0D44-A5DD-0B3654A9159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6171" y="2441750"/>
            <a:ext cx="4194738" cy="37505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85B2DB-D564-9C45-9909-9712E8154E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2073668"/>
            <a:ext cx="1699146" cy="16991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F37B2-0740-B84B-8E1B-83A175DB99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2536" y="2060020"/>
            <a:ext cx="1712794" cy="17127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910AF9-10A3-9749-BE99-6535A44D5CE2}"/>
              </a:ext>
            </a:extLst>
          </p:cNvPr>
          <p:cNvSpPr txBox="1"/>
          <p:nvPr/>
        </p:nvSpPr>
        <p:spPr>
          <a:xfrm>
            <a:off x="7294326" y="2441750"/>
            <a:ext cx="37467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Optimal setup = equal limitation by all factors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06BB867-615D-8246-ACFD-72AAE2877B3E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C9A9B2E-8927-F543-B0BB-97449BE70EAA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A5689E1-D4A7-6749-AFF8-AEA006A9A5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193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051BA-B7CE-1548-BFA3-54CB91423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091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Optimally, demand for photosynthetic proteins will decrease with elevated CO</a:t>
            </a:r>
            <a:r>
              <a:rPr lang="en-US" baseline="-25000" dirty="0"/>
              <a:t>2</a:t>
            </a:r>
            <a:r>
              <a:rPr lang="en-US" dirty="0"/>
              <a:t> and warming</a:t>
            </a:r>
            <a:endParaRPr lang="en-US" baseline="-25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899BD4-0F78-0740-BDB2-A6EB17345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484" y="2179298"/>
            <a:ext cx="4082670" cy="43228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D89844-44B3-DA44-9CC6-FEF13DB64672}"/>
              </a:ext>
            </a:extLst>
          </p:cNvPr>
          <p:cNvSpPr txBox="1"/>
          <p:nvPr/>
        </p:nvSpPr>
        <p:spPr>
          <a:xfrm>
            <a:off x="9642263" y="6488668"/>
            <a:ext cx="2549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and Keenan (2020)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3F013E-6C36-D841-9ED2-B92A6B0E7053}"/>
              </a:ext>
            </a:extLst>
          </p:cNvPr>
          <p:cNvSpPr txBox="1"/>
          <p:nvPr/>
        </p:nvSpPr>
        <p:spPr>
          <a:xfrm>
            <a:off x="7110485" y="2251881"/>
            <a:ext cx="424331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Reason 1</a:t>
            </a: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more CO</a:t>
            </a:r>
            <a:r>
              <a:rPr lang="en-US" sz="2800" baseline="-25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less need for enzymes to maximize light use</a:t>
            </a:r>
          </a:p>
          <a:p>
            <a:endParaRPr lang="en-US" sz="28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u="sng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Reason 2</a:t>
            </a:r>
            <a:r>
              <a:rPr lang="en-US" sz="2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warming increases enzymatic rate = less enzymes needed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8A91296-8BCB-9747-8DA5-6F080F0F056D}"/>
              </a:ext>
            </a:extLst>
          </p:cNvPr>
          <p:cNvGrpSpPr/>
          <p:nvPr/>
        </p:nvGrpSpPr>
        <p:grpSpPr>
          <a:xfrm>
            <a:off x="0" y="0"/>
            <a:ext cx="4110681" cy="369332"/>
            <a:chOff x="8081319" y="-4207"/>
            <a:chExt cx="4110681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F5BABA-3520-1840-A5B7-042E0BE4A07D}"/>
                </a:ext>
              </a:extLst>
            </p:cNvPr>
            <p:cNvSpPr txBox="1"/>
            <p:nvPr/>
          </p:nvSpPr>
          <p:spPr>
            <a:xfrm>
              <a:off x="8081319" y="-4207"/>
              <a:ext cx="3907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nick.smith@ttu.edu; @</a:t>
              </a:r>
              <a:r>
                <a:rPr lang="en-US" dirty="0" err="1"/>
                <a:t>nick_greg_smith</a:t>
              </a:r>
              <a:endParaRPr lang="en-US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B65B7FE-731C-4349-9FD9-B9AF7E952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25170" y="71620"/>
              <a:ext cx="266830" cy="2176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8161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1014</Words>
  <Application>Microsoft Macintosh PowerPoint</Application>
  <PresentationFormat>Widescreen</PresentationFormat>
  <Paragraphs>148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How does optimal photosynthetic acclimation affect future carbon and nutrient cycling? </vt:lpstr>
      <vt:lpstr>Photosynthesis connects C and N cycles</vt:lpstr>
      <vt:lpstr>Photosynthesis connects C and N cycles</vt:lpstr>
      <vt:lpstr>Models simulate photosynthetic capacity from soil N</vt:lpstr>
      <vt:lpstr>Elevated CO2 reduces photosynthetic capacity</vt:lpstr>
      <vt:lpstr>This may be due to N limitation</vt:lpstr>
      <vt:lpstr>There is another explanation for this effect: photosynthetic least cost theory</vt:lpstr>
      <vt:lpstr>Least cost theory</vt:lpstr>
      <vt:lpstr>Optimally, demand for photosynthetic proteins will decrease with elevated CO2 and warming</vt:lpstr>
      <vt:lpstr>PowerPoint Presentation</vt:lpstr>
      <vt:lpstr>Current photosynthesis scheme</vt:lpstr>
      <vt:lpstr>New photosynthesis scheme</vt:lpstr>
      <vt:lpstr>Let’s run a model!</vt:lpstr>
      <vt:lpstr>ELM fixed phenology runs</vt:lpstr>
      <vt:lpstr>Optimal photosynthesis increases in future</vt:lpstr>
      <vt:lpstr>Optimal photosynthesis increases in future  (at lower nitrogen use)</vt:lpstr>
      <vt:lpstr>Optimal photosynthesis increases in future  (at lower nitrogen use)</vt:lpstr>
      <vt:lpstr>What does this mean for the ecosystem?</vt:lpstr>
      <vt:lpstr>New scheme might increase soil N</vt:lpstr>
      <vt:lpstr>Let’s run a model!</vt:lpstr>
      <vt:lpstr>ELM biogeochemistry runs</vt:lpstr>
      <vt:lpstr>Nutrient savings does not impact leaf photosynthesis</vt:lpstr>
      <vt:lpstr>Nutrient savings is used to build new tissues</vt:lpstr>
      <vt:lpstr>N savings increases 2100 GPP by 2.5%</vt:lpstr>
      <vt:lpstr>N savings increases 2100 ecosystem C by 3.4%</vt:lpstr>
      <vt:lpstr>What does this all mean?</vt:lpstr>
      <vt:lpstr>Future progressive nutrient limitation may be overestimated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48</cp:revision>
  <dcterms:created xsi:type="dcterms:W3CDTF">2020-11-12T18:53:21Z</dcterms:created>
  <dcterms:modified xsi:type="dcterms:W3CDTF">2020-11-20T22:30:55Z</dcterms:modified>
</cp:coreProperties>
</file>

<file path=docProps/thumbnail.jpeg>
</file>